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61" r:id="rId2"/>
    <p:sldId id="362" r:id="rId3"/>
    <p:sldId id="381" r:id="rId4"/>
    <p:sldId id="382" r:id="rId5"/>
    <p:sldId id="379" r:id="rId6"/>
    <p:sldId id="384" r:id="rId7"/>
    <p:sldId id="366" r:id="rId8"/>
    <p:sldId id="378" r:id="rId9"/>
    <p:sldId id="390" r:id="rId10"/>
    <p:sldId id="391" r:id="rId11"/>
    <p:sldId id="392" r:id="rId12"/>
    <p:sldId id="393" r:id="rId13"/>
    <p:sldId id="394" r:id="rId14"/>
    <p:sldId id="369" r:id="rId15"/>
    <p:sldId id="385" r:id="rId16"/>
    <p:sldId id="386" r:id="rId17"/>
    <p:sldId id="370" r:id="rId18"/>
    <p:sldId id="375" r:id="rId19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">
          <p15:clr>
            <a:srgbClr val="A4A3A4"/>
          </p15:clr>
        </p15:guide>
        <p15:guide id="2" orient="horz" pos="4097">
          <p15:clr>
            <a:srgbClr val="A4A3A4"/>
          </p15:clr>
        </p15:guide>
        <p15:guide id="3" orient="horz" pos="621">
          <p15:clr>
            <a:srgbClr val="A4A3A4"/>
          </p15:clr>
        </p15:guide>
        <p15:guide id="4" orient="horz" pos="1003">
          <p15:clr>
            <a:srgbClr val="A4A3A4"/>
          </p15:clr>
        </p15:guide>
        <p15:guide id="5" orient="horz" pos="3797">
          <p15:clr>
            <a:srgbClr val="A4A3A4"/>
          </p15:clr>
        </p15:guide>
        <p15:guide id="6" pos="2880">
          <p15:clr>
            <a:srgbClr val="A4A3A4"/>
          </p15:clr>
        </p15:guide>
        <p15:guide id="7" pos="5469">
          <p15:clr>
            <a:srgbClr val="A4A3A4"/>
          </p15:clr>
        </p15:guide>
        <p15:guide id="8" pos="29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rren Horwitz" initials="DH" lastIdx="10" clrIdx="0"/>
  <p:cmAuthor id="1" name="admin" initials="a" lastIdx="0" clrIdx="1"/>
  <p:cmAuthor id="2" name="Johnson Beesley" initials="JB" lastIdx="3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5F9924"/>
    <a:srgbClr val="AA0B5F"/>
    <a:srgbClr val="F2EEE4"/>
    <a:srgbClr val="F1EEE3"/>
    <a:srgbClr val="F8F8F3"/>
    <a:srgbClr val="F7F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3" autoAdjust="0"/>
    <p:restoredTop sz="80698" autoAdjust="0"/>
  </p:normalViewPr>
  <p:slideViewPr>
    <p:cSldViewPr snapToGrid="0" snapToObjects="1">
      <p:cViewPr varScale="1">
        <p:scale>
          <a:sx n="89" d="100"/>
          <a:sy n="89" d="100"/>
        </p:scale>
        <p:origin x="2550" y="78"/>
      </p:cViewPr>
      <p:guideLst>
        <p:guide orient="horz" pos="276"/>
        <p:guide orient="horz" pos="4097"/>
        <p:guide orient="horz" pos="621"/>
        <p:guide orient="horz" pos="1003"/>
        <p:guide orient="horz" pos="3797"/>
        <p:guide pos="2880"/>
        <p:guide pos="5469"/>
        <p:guide pos="2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ripe" userId="48ca1798-d234-46f8-87b8-bfa5afe53b49" providerId="ADAL" clId="{68D487C4-A927-46CB-B87C-15F65595E2C5}"/>
    <pc:docChg chg="undo custSel modSld replTag delTag">
      <pc:chgData name="David Cripe" userId="48ca1798-d234-46f8-87b8-bfa5afe53b49" providerId="ADAL" clId="{68D487C4-A927-46CB-B87C-15F65595E2C5}" dt="2023-02-06T19:07:33.742" v="44" actId="1076"/>
      <pc:docMkLst>
        <pc:docMk/>
      </pc:docMkLst>
      <pc:sldChg chg="replTag delTag">
        <pc:chgData name="David Cripe" userId="48ca1798-d234-46f8-87b8-bfa5afe53b49" providerId="ADAL" clId="{68D487C4-A927-46CB-B87C-15F65595E2C5}" dt="2023-02-06T16:48:34.753" v="1"/>
        <pc:sldMkLst>
          <pc:docMk/>
          <pc:sldMk cId="3748159327" sldId="361"/>
        </pc:sldMkLst>
      </pc:sldChg>
      <pc:sldChg chg="modSp mod replTag delTag">
        <pc:chgData name="David Cripe" userId="48ca1798-d234-46f8-87b8-bfa5afe53b49" providerId="ADAL" clId="{68D487C4-A927-46CB-B87C-15F65595E2C5}" dt="2023-02-06T19:07:33.742" v="44" actId="1076"/>
        <pc:sldMkLst>
          <pc:docMk/>
          <pc:sldMk cId="3127724971" sldId="366"/>
        </pc:sldMkLst>
        <pc:spChg chg="mod">
          <ac:chgData name="David Cripe" userId="48ca1798-d234-46f8-87b8-bfa5afe53b49" providerId="ADAL" clId="{68D487C4-A927-46CB-B87C-15F65595E2C5}" dt="2023-02-06T19:07:17.502" v="41" actId="255"/>
          <ac:spMkLst>
            <pc:docMk/>
            <pc:sldMk cId="3127724971" sldId="366"/>
            <ac:spMk id="3" creationId="{00000000-0000-0000-0000-000000000000}"/>
          </ac:spMkLst>
        </pc:spChg>
        <pc:spChg chg="mod">
          <ac:chgData name="David Cripe" userId="48ca1798-d234-46f8-87b8-bfa5afe53b49" providerId="ADAL" clId="{68D487C4-A927-46CB-B87C-15F65595E2C5}" dt="2023-02-06T19:07:33.742" v="44" actId="1076"/>
          <ac:spMkLst>
            <pc:docMk/>
            <pc:sldMk cId="3127724971" sldId="366"/>
            <ac:spMk id="4" creationId="{00000000-0000-0000-0000-000000000000}"/>
          </ac:spMkLst>
        </pc:spChg>
        <pc:spChg chg="mod">
          <ac:chgData name="David Cripe" userId="48ca1798-d234-46f8-87b8-bfa5afe53b49" providerId="ADAL" clId="{68D487C4-A927-46CB-B87C-15F65595E2C5}" dt="2023-02-06T19:07:28.542" v="43" actId="1076"/>
          <ac:spMkLst>
            <pc:docMk/>
            <pc:sldMk cId="3127724971" sldId="366"/>
            <ac:spMk id="9" creationId="{00000000-0000-0000-0000-000000000000}"/>
          </ac:spMkLst>
        </pc:spChg>
        <pc:spChg chg="mod">
          <ac:chgData name="David Cripe" userId="48ca1798-d234-46f8-87b8-bfa5afe53b49" providerId="ADAL" clId="{68D487C4-A927-46CB-B87C-15F65595E2C5}" dt="2023-02-06T19:07:00.318" v="39" actId="14100"/>
          <ac:spMkLst>
            <pc:docMk/>
            <pc:sldMk cId="3127724971" sldId="366"/>
            <ac:spMk id="10" creationId="{00000000-0000-0000-0000-000000000000}"/>
          </ac:spMkLst>
        </pc:spChg>
      </pc:sldChg>
      <pc:sldChg chg="delSp mod replTag delTag">
        <pc:chgData name="David Cripe" userId="48ca1798-d234-46f8-87b8-bfa5afe53b49" providerId="ADAL" clId="{68D487C4-A927-46CB-B87C-15F65595E2C5}" dt="2023-02-06T16:49:55.989" v="8" actId="478"/>
        <pc:sldMkLst>
          <pc:docMk/>
          <pc:sldMk cId="321865372" sldId="382"/>
        </pc:sldMkLst>
        <pc:spChg chg="del">
          <ac:chgData name="David Cripe" userId="48ca1798-d234-46f8-87b8-bfa5afe53b49" providerId="ADAL" clId="{68D487C4-A927-46CB-B87C-15F65595E2C5}" dt="2023-02-06T16:49:55.989" v="8" actId="478"/>
          <ac:spMkLst>
            <pc:docMk/>
            <pc:sldMk cId="321865372" sldId="382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AD0C8-9C49-8749-A167-DAB92039931E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9AD25-71A3-4E4F-8562-3FCCD3A649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761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0B0BE-8322-DF4B-994A-D94195D6600B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126EE-B76F-0E47-9256-29FCB816E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341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0798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 Used: John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8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Siemont</a:t>
            </a:r>
            <a:endParaRPr lang="en-US" sz="8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Medicare ID: 7CA7JP9YH74</a:t>
            </a:r>
            <a:endParaRPr lang="en-US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9028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 Used: John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Siemont</a:t>
            </a: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Medicare ID: 7CA7JP9YH74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FF4FA-5364-4114-B012-3859E63DB8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D12E5-B199-1541-9C80-7A5AEA5824CF}" type="slidenum">
              <a:rPr lang="en-US" smtClean="0"/>
              <a:t>13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72240AE6-4FF3-7C44-BCF6-11E49471C527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0873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126EE-B76F-0E47-9256-29FCB816EFE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22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347472" y="685800"/>
            <a:ext cx="5556250" cy="1839259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347472" y="2576980"/>
            <a:ext cx="5556250" cy="130922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347472" y="3886200"/>
            <a:ext cx="5536315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7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758952" y="2078657"/>
            <a:ext cx="5556250" cy="1346736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758952" y="3436469"/>
            <a:ext cx="5556250" cy="92710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5739889" y="4548668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1973281" y="3108199"/>
            <a:ext cx="4424993" cy="1719072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1973281" y="4827271"/>
            <a:ext cx="4424993" cy="850376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7120057" y="4396297"/>
            <a:ext cx="1471119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4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760977" y="2862072"/>
            <a:ext cx="4424993" cy="1719072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760977" y="4581143"/>
            <a:ext cx="4424993" cy="1021797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5830780" y="2751066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17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6873151" y="2725815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58952" y="2863699"/>
            <a:ext cx="5556250" cy="1213001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58952" y="4107211"/>
            <a:ext cx="5556250" cy="92710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760977" y="704251"/>
            <a:ext cx="4424993" cy="1719072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760977" y="2423323"/>
            <a:ext cx="4424993" cy="920394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5815839" y="2321367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9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care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3565434" y="3511194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0977" y="704251"/>
            <a:ext cx="4424993" cy="1719072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60977" y="2423323"/>
            <a:ext cx="4424993" cy="78903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care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5573268" y="4523762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656405" y="2011304"/>
            <a:ext cx="5556250" cy="1346736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656405" y="3369116"/>
            <a:ext cx="5556250" cy="92710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0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itary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 userDrawn="1">
            <p:ph type="body" sz="quarter" idx="12"/>
          </p:nvPr>
        </p:nvSpPr>
        <p:spPr>
          <a:xfrm>
            <a:off x="6932915" y="4493880"/>
            <a:ext cx="1619250" cy="10223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656405" y="2011304"/>
            <a:ext cx="5556250" cy="1346736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656405" y="3369116"/>
            <a:ext cx="5556250" cy="927100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2400" kern="120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5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929211" y="851960"/>
            <a:ext cx="5166790" cy="587903"/>
          </a:xfrm>
        </p:spPr>
        <p:txBody>
          <a:bodyPr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/>
          </p:nvPr>
        </p:nvSpPr>
        <p:spPr>
          <a:xfrm>
            <a:off x="929211" y="1600200"/>
            <a:ext cx="5166790" cy="2646893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2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C9293-9DF4-4096-9426-2234CCF7EE01}" type="datetime1">
              <a:rPr lang="en-US" smtClean="0"/>
              <a:t>2/6/2023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32121" y="6617370"/>
            <a:ext cx="4114800" cy="213279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\\psf\Host\Volumes\johbee\Documents\01_Freelance_Design\INTERBRAND\Humana\exports\template_fix_and_tutorial\slide_LifeBox_300-gree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6"/>
          <a:stretch/>
        </p:blipFill>
        <p:spPr bwMode="auto">
          <a:xfrm>
            <a:off x="0" y="297033"/>
            <a:ext cx="8695962" cy="121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4963"/>
            <a:ext cx="8229600" cy="4422775"/>
          </a:xfrm>
        </p:spPr>
        <p:txBody>
          <a:bodyPr lIns="0" tIns="0" rIns="0" bIns="0"/>
          <a:lstStyle>
            <a:lvl1pPr marL="227013" indent="-227013">
              <a:defRPr>
                <a:solidFill>
                  <a:schemeClr val="tx1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5800" indent="-215900">
              <a:spcBef>
                <a:spcPts val="0"/>
              </a:spcBef>
              <a:spcAft>
                <a:spcPts val="800"/>
              </a:spcAft>
              <a:defRPr/>
            </a:lvl3pPr>
            <a:lvl4pPr marL="914400" indent="-228600">
              <a:defRPr/>
            </a:lvl4pPr>
            <a:lvl5pPr marL="1143000" indent="-230188">
              <a:defRPr sz="1400"/>
            </a:lvl5pPr>
            <a:lvl6pPr marL="1143000" indent="-228600">
              <a:spcBef>
                <a:spcPts val="960"/>
              </a:spcBef>
              <a:buClr>
                <a:schemeClr val="bg2"/>
              </a:buClr>
              <a:buSzPct val="80000"/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617370"/>
            <a:ext cx="4114799" cy="2132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12800" y="338668"/>
            <a:ext cx="7873999" cy="1003115"/>
          </a:xfrm>
        </p:spPr>
        <p:txBody>
          <a:bodyPr anchor="ctr" anchorCtr="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um_rgb_pos.em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5486400" y="6338276"/>
            <a:ext cx="2819400" cy="243922"/>
          </a:xfrm>
        </p:spPr>
        <p:txBody>
          <a:bodyPr/>
          <a:lstStyle/>
          <a:p>
            <a:fld id="{2E4CB763-EDAD-4A2C-8F0A-E76FB44FD565}" type="datetime1">
              <a:rPr lang="en-US" smtClean="0"/>
              <a:t>2/6/2023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\\psf\Host\Volumes\johbee\Documents\01_Freelance_Design\INTERBRAND\Humana\exports\template_fix_and_tutorial\slide_LifeBox_300-gree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6"/>
          <a:stretch/>
        </p:blipFill>
        <p:spPr bwMode="auto">
          <a:xfrm>
            <a:off x="0" y="297033"/>
            <a:ext cx="8695962" cy="121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4963"/>
            <a:ext cx="4113212" cy="4422775"/>
          </a:xfrm>
        </p:spPr>
        <p:txBody>
          <a:bodyPr lIns="0" tIns="0" rIns="91440" bIns="0"/>
          <a:lstStyle>
            <a:lvl1pPr marL="227013" indent="-227013">
              <a:defRPr>
                <a:solidFill>
                  <a:schemeClr val="tx1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5800" indent="-228600">
              <a:spcBef>
                <a:spcPts val="0"/>
              </a:spcBef>
              <a:spcAft>
                <a:spcPts val="800"/>
              </a:spcAft>
              <a:defRPr/>
            </a:lvl3pPr>
            <a:lvl4pPr marL="914400" indent="-228600">
              <a:defRPr/>
            </a:lvl4pPr>
            <a:lvl5pPr marL="1139825" indent="-230188">
              <a:defRPr sz="1400"/>
            </a:lvl5pPr>
            <a:lvl6pPr marL="1143000" indent="-228600">
              <a:spcBef>
                <a:spcPts val="0"/>
              </a:spcBef>
              <a:spcAft>
                <a:spcPts val="400"/>
              </a:spcAft>
              <a:buClr>
                <a:schemeClr val="bg2"/>
              </a:buClr>
              <a:buSzPct val="80000"/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12800" y="338668"/>
            <a:ext cx="7873999" cy="1003115"/>
          </a:xfrm>
        </p:spPr>
        <p:txBody>
          <a:bodyPr anchor="ctr" anchorCtr="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um_rgb_pos.em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568826" y="1604963"/>
            <a:ext cx="4113212" cy="4422775"/>
          </a:xfrm>
        </p:spPr>
        <p:txBody>
          <a:bodyPr lIns="0" tIns="0" rIns="91440" bIns="0"/>
          <a:lstStyle>
            <a:lvl1pPr marL="227013" indent="-227013">
              <a:defRPr>
                <a:solidFill>
                  <a:schemeClr val="tx1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5800" indent="-228600">
              <a:spcBef>
                <a:spcPts val="0"/>
              </a:spcBef>
              <a:spcAft>
                <a:spcPts val="800"/>
              </a:spcAft>
              <a:defRPr/>
            </a:lvl3pPr>
            <a:lvl4pPr marL="914400" indent="-228600">
              <a:defRPr/>
            </a:lvl4pPr>
            <a:lvl5pPr marL="1139825" indent="-230188">
              <a:defRPr sz="1400"/>
            </a:lvl5pPr>
            <a:lvl6pPr marL="1143000" indent="-228600">
              <a:spcBef>
                <a:spcPts val="0"/>
              </a:spcBef>
              <a:spcAft>
                <a:spcPts val="400"/>
              </a:spcAft>
              <a:buClr>
                <a:schemeClr val="bg2"/>
              </a:buClr>
              <a:buSzPct val="80000"/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95D67A7-6AA0-449E-A822-AAD68C92970C}" type="datetime1">
              <a:rPr lang="en-US" smtClean="0"/>
              <a:t>2/6/2023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8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\\psf\Host\Volumes\johbee\Documents\01_Freelance_Design\INTERBRAND\Humana\exports\template_fix_and_tutorial\slide_LifeBox_300-green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6"/>
          <a:stretch/>
        </p:blipFill>
        <p:spPr bwMode="auto">
          <a:xfrm>
            <a:off x="0" y="297033"/>
            <a:ext cx="8695962" cy="121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12800" y="338668"/>
            <a:ext cx="7873999" cy="1003115"/>
          </a:xfrm>
        </p:spPr>
        <p:txBody>
          <a:bodyPr anchor="ctr" anchorCtr="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um_rgb_pos.em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7B5A432-F6E6-4E96-BE58-19164E86DE54}" type="datetime1">
              <a:rPr lang="en-US" smtClean="0"/>
              <a:t>2/6/2023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90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76750"/>
          </a:xfrm>
        </p:spPr>
        <p:txBody>
          <a:bodyPr lIns="0" tIns="0" rIns="0" bIns="0"/>
          <a:lstStyle>
            <a:lvl2pPr marL="460375" indent="-231775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7388" indent="-228600">
              <a:spcBef>
                <a:spcPts val="0"/>
              </a:spcBef>
              <a:spcAft>
                <a:spcPts val="800"/>
              </a:spcAft>
              <a:buFont typeface="Arial" pitchFamily="34" charset="0"/>
              <a:buChar char="•"/>
              <a:tabLst/>
              <a:defRPr/>
            </a:lvl3pPr>
            <a:lvl4pPr marL="914400" indent="-228600">
              <a:spcBef>
                <a:spcPts val="0"/>
              </a:spcBef>
              <a:spcAft>
                <a:spcPts val="600"/>
              </a:spcAft>
              <a:buFont typeface="BentonSansF Book" pitchFamily="50" charset="0"/>
              <a:buChar char="–"/>
              <a:defRPr/>
            </a:lvl4pPr>
            <a:lvl6pPr marL="1143000" indent="-228600">
              <a:spcBef>
                <a:spcPts val="0"/>
              </a:spcBef>
              <a:spcAft>
                <a:spcPts val="400"/>
              </a:spcAft>
              <a:buClr>
                <a:schemeClr val="bg2"/>
              </a:buClr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um_rgb_pos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F2D54BB-463D-4D6A-9F90-E8F2EAEC089A}" type="datetime1">
              <a:rPr lang="en-US" smtClean="0"/>
              <a:t>2/6/2023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um_rgb_pos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1604963"/>
            <a:ext cx="4113212" cy="4422775"/>
          </a:xfrm>
        </p:spPr>
        <p:txBody>
          <a:bodyPr lIns="0" tIns="0" rIns="91440" bIns="0"/>
          <a:lstStyle>
            <a:lvl1pPr marL="227013" indent="-227013">
              <a:defRPr>
                <a:solidFill>
                  <a:schemeClr val="tx1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5800" indent="-228600">
              <a:spcBef>
                <a:spcPts val="0"/>
              </a:spcBef>
              <a:spcAft>
                <a:spcPts val="800"/>
              </a:spcAft>
              <a:defRPr/>
            </a:lvl3pPr>
            <a:lvl4pPr marL="914400" indent="-228600">
              <a:defRPr/>
            </a:lvl4pPr>
            <a:lvl5pPr marL="1139825" indent="-230188">
              <a:defRPr sz="1400"/>
            </a:lvl5pPr>
            <a:lvl6pPr marL="1143000" indent="-228600">
              <a:spcBef>
                <a:spcPts val="0"/>
              </a:spcBef>
              <a:spcAft>
                <a:spcPts val="400"/>
              </a:spcAft>
              <a:buClr>
                <a:schemeClr val="bg2"/>
              </a:buClr>
              <a:buSzPct val="80000"/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4568826" y="1604963"/>
            <a:ext cx="4113212" cy="4422775"/>
          </a:xfrm>
        </p:spPr>
        <p:txBody>
          <a:bodyPr lIns="0" tIns="0" rIns="91440" bIns="0"/>
          <a:lstStyle>
            <a:lvl1pPr marL="227013" indent="-227013">
              <a:defRPr>
                <a:solidFill>
                  <a:schemeClr val="tx1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BentonSansF Book" pitchFamily="50" charset="0"/>
              <a:buChar char="–"/>
              <a:defRPr/>
            </a:lvl2pPr>
            <a:lvl3pPr marL="685800" indent="-215900">
              <a:spcBef>
                <a:spcPts val="0"/>
              </a:spcBef>
              <a:spcAft>
                <a:spcPts val="800"/>
              </a:spcAft>
              <a:defRPr/>
            </a:lvl3pPr>
            <a:lvl4pPr marL="914400" indent="-228600">
              <a:defRPr/>
            </a:lvl4pPr>
            <a:lvl5pPr marL="1139825" indent="-230188">
              <a:defRPr sz="1400"/>
            </a:lvl5pPr>
            <a:lvl6pPr marL="1143000" indent="-228600">
              <a:spcBef>
                <a:spcPts val="0"/>
              </a:spcBef>
              <a:spcAft>
                <a:spcPts val="400"/>
              </a:spcAft>
              <a:buClr>
                <a:schemeClr val="bg2"/>
              </a:buClr>
              <a:buSzPct val="80000"/>
              <a:buFont typeface="Arial" pitchFamily="34" charset="0"/>
              <a:buChar char="•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D1C5A654-63ED-42F6-9984-66AA1073D7CB}" type="datetime1">
              <a:rPr lang="en-US" smtClean="0"/>
              <a:t>2/6/2023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hum_rgb_pos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AC30D52-29C2-4D66-84E3-7956CDFFC3B3}" type="datetime1">
              <a:rPr lang="en-US" smtClean="0"/>
              <a:t>2/6/2023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4025" y="6148388"/>
            <a:ext cx="823277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hum_rgb_pos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10" y="6245225"/>
            <a:ext cx="1061426" cy="33655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72D7494-0634-483A-8D44-EF763FC4D48C}" type="datetime1">
              <a:rPr lang="en-US" smtClean="0"/>
              <a:t>2/6/2023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S - 3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046A911-4395-A54C-B59C-C52ADEEAE3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47090" y="3303733"/>
            <a:ext cx="2050050" cy="190326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+mj-lt"/>
              </a:defRPr>
            </a:lvl1pPr>
            <a:lvl2pPr marL="0" indent="0" algn="ctr">
              <a:buNone/>
              <a:defRPr sz="12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780CF7B0-EA2B-434F-9B2A-993AB47267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73838" y="1928461"/>
            <a:ext cx="1034069" cy="1192393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B34F5E-0220-E146-B13E-A1B31EEC62EA}"/>
              </a:ext>
            </a:extLst>
          </p:cNvPr>
          <p:cNvCxnSpPr>
            <a:cxnSpLocks/>
          </p:cNvCxnSpPr>
          <p:nvPr userDrawn="1"/>
        </p:nvCxnSpPr>
        <p:spPr>
          <a:xfrm>
            <a:off x="3371850" y="1828800"/>
            <a:ext cx="0" cy="3429000"/>
          </a:xfrm>
          <a:prstGeom prst="line">
            <a:avLst/>
          </a:prstGeom>
          <a:ln w="25400" cap="sq">
            <a:solidFill>
              <a:schemeClr val="accent1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6F3059-5932-9748-B827-FFD1E51E05EE}"/>
              </a:ext>
            </a:extLst>
          </p:cNvPr>
          <p:cNvCxnSpPr>
            <a:cxnSpLocks/>
          </p:cNvCxnSpPr>
          <p:nvPr userDrawn="1"/>
        </p:nvCxnSpPr>
        <p:spPr>
          <a:xfrm>
            <a:off x="6000750" y="1828800"/>
            <a:ext cx="0" cy="3429000"/>
          </a:xfrm>
          <a:prstGeom prst="line">
            <a:avLst/>
          </a:prstGeom>
          <a:ln w="25400" cap="sq">
            <a:solidFill>
              <a:schemeClr val="accent1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203923EF-F6FC-6D49-81C9-69B119D895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65847" y="3303733"/>
            <a:ext cx="2050050" cy="190326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+mj-lt"/>
              </a:defRPr>
            </a:lvl1pPr>
            <a:lvl2pPr marL="0" indent="0" algn="ctr">
              <a:buNone/>
              <a:defRPr sz="12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61687008-83E4-FF44-8294-812BBEB14F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2255" y="3303733"/>
            <a:ext cx="2050050" cy="190326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+mj-lt"/>
              </a:defRPr>
            </a:lvl1pPr>
            <a:lvl2pPr marL="0" indent="0" algn="ctr">
              <a:buNone/>
              <a:defRPr sz="120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F2048F1C-F2E1-6845-AE56-DA7D9FFCA3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555081" y="1928461"/>
            <a:ext cx="1034069" cy="1192393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98DE8E23-BA0F-5448-8D1C-9F6A46562D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793595" y="1928461"/>
            <a:ext cx="1034069" cy="1192393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030C1-CF71-CF42-81D6-A2383495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804A-E152-4D45-91B9-FD97DE57B99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|</a:t>
            </a:r>
            <a:r>
              <a:rPr lang="en-US"/>
              <a:t> </a:t>
            </a:r>
            <a:fld id="{37D409AB-2201-4E18-8A34-C31753AD9B06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EEB2E5-BBC6-AF44-B8B7-E5458E5DBD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63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2D9A-4AE7-D24A-B935-D891CC9DAAD3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6F82DE-D60B-DC4F-BF67-13C1749FD2B2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514350" y="1463040"/>
            <a:ext cx="4039362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D2A7B6D-F215-164B-AB00-58091BC04357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828032" y="1463040"/>
            <a:ext cx="4039919" cy="4572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E3132-41DD-5640-81C9-CA94A8DA1D0F}"/>
              </a:ext>
            </a:extLst>
          </p:cNvPr>
          <p:cNvSpPr>
            <a:spLocks noGrp="1"/>
          </p:cNvSpPr>
          <p:nvPr userDrawn="1">
            <p:ph type="ftr" sz="quarter" idx="18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540F1-D8A0-FF46-B1EA-4E900B8607C0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|</a:t>
            </a:r>
            <a:r>
              <a:rPr lang="en-US"/>
              <a:t> </a:t>
            </a:r>
            <a:fld id="{37D409AB-2201-4E18-8A34-C31753AD9B06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1FAF78-10EF-9245-B0F0-C5520AFFAF52}"/>
              </a:ext>
            </a:extLst>
          </p:cNvPr>
          <p:cNvGrpSpPr/>
          <p:nvPr userDrawn="1"/>
        </p:nvGrpSpPr>
        <p:grpSpPr>
          <a:xfrm>
            <a:off x="-1" y="0"/>
            <a:ext cx="240031" cy="6858000"/>
            <a:chOff x="-1" y="0"/>
            <a:chExt cx="320041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885738-3B2A-BF4F-932E-64383B048B20}"/>
                </a:ext>
              </a:extLst>
            </p:cNvPr>
            <p:cNvSpPr/>
            <p:nvPr userDrawn="1"/>
          </p:nvSpPr>
          <p:spPr>
            <a:xfrm>
              <a:off x="-1" y="0"/>
              <a:ext cx="320041" cy="969264"/>
            </a:xfrm>
            <a:prstGeom prst="rect">
              <a:avLst/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100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63659F7-FA44-E74C-A47D-AD78372A99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41400"/>
              <a:ext cx="317500" cy="581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7120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736CC-7768-CD43-A94C-626FED5A8B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3150" y="1143000"/>
            <a:ext cx="6343650" cy="4318000"/>
          </a:xfrm>
          <a:ln>
            <a:noFill/>
          </a:ln>
        </p:spPr>
        <p:txBody>
          <a:bodyPr anchor="ctr"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1D2DD-04A1-9E46-B431-7F38BE5A7F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01" b="11111"/>
          <a:stretch/>
        </p:blipFill>
        <p:spPr>
          <a:xfrm>
            <a:off x="1" y="762000"/>
            <a:ext cx="415559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4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5000">
              <a:srgbClr val="00B0F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668"/>
            <a:ext cx="8229600" cy="112977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57200" y="6617370"/>
            <a:ext cx="4114800" cy="213279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305800" y="6342212"/>
            <a:ext cx="381000" cy="24447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rgbClr val="6D6D66"/>
                </a:solidFill>
              </a:defRPr>
            </a:lvl1pPr>
          </a:lstStyle>
          <a:p>
            <a:fld id="{485C39CC-EE39-D443-B36F-C90C146C8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338276"/>
            <a:ext cx="2819400" cy="24392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CAF4DA16-E4A9-431B-A0B7-145BE080046B}" type="datetime1">
              <a:rPr lang="en-US" smtClean="0"/>
              <a:t>2/6/2023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1" r:id="rId2"/>
    <p:sldLayoutId id="2147483677" r:id="rId3"/>
    <p:sldLayoutId id="2147483678" r:id="rId4"/>
    <p:sldLayoutId id="2147483683" r:id="rId5"/>
    <p:sldLayoutId id="2147483679" r:id="rId6"/>
    <p:sldLayoutId id="2147483680" r:id="rId7"/>
    <p:sldLayoutId id="2147483681" r:id="rId8"/>
    <p:sldLayoutId id="2147483682" r:id="rId9"/>
    <p:sldLayoutId id="2147483668" r:id="rId10"/>
    <p:sldLayoutId id="2147483669" r:id="rId11"/>
    <p:sldLayoutId id="2147483673" r:id="rId12"/>
    <p:sldLayoutId id="2147483675" r:id="rId13"/>
    <p:sldLayoutId id="2147483662" r:id="rId14"/>
    <p:sldLayoutId id="2147483664" r:id="rId15"/>
    <p:sldLayoutId id="2147483666" r:id="rId16"/>
    <p:sldLayoutId id="2147483667" r:id="rId17"/>
    <p:sldLayoutId id="2147483685" r:id="rId18"/>
    <p:sldLayoutId id="2147483686" r:id="rId19"/>
    <p:sldLayoutId id="2147483687" r:id="rId20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0"/>
        </a:spcBef>
        <a:spcAft>
          <a:spcPts val="800"/>
        </a:spcAft>
        <a:buClr>
          <a:schemeClr val="bg2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0375" indent="-231775" algn="l" defTabSz="914400" rtl="0" eaLnBrk="1" latinLnBrk="0" hangingPunct="1">
        <a:spcBef>
          <a:spcPts val="0"/>
        </a:spcBef>
        <a:spcAft>
          <a:spcPts val="800"/>
        </a:spcAft>
        <a:buClr>
          <a:schemeClr val="bg2"/>
        </a:buClr>
        <a:buSzPct val="80000"/>
        <a:buFont typeface="BentonSansF Book" pitchFamily="50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28600" algn="l" defTabSz="914400" rtl="0" eaLnBrk="1" latinLnBrk="0" hangingPunct="1">
        <a:spcBef>
          <a:spcPts val="0"/>
        </a:spcBef>
        <a:spcAft>
          <a:spcPts val="800"/>
        </a:spcAft>
        <a:buClr>
          <a:schemeClr val="accent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80000"/>
        <a:buFont typeface="BentonSansF Book" pitchFamily="50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0"/>
        </a:spcBef>
        <a:spcAft>
          <a:spcPts val="400"/>
        </a:spcAft>
        <a:buClr>
          <a:schemeClr val="bg2"/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.xml"/><Relationship Id="rId6" Type="http://schemas.openxmlformats.org/officeDocument/2006/relationships/hyperlink" Target="https://dctm.humana.com/Mentor/xWeb/viewtopic.aspx?sChronicleID=0900092980f40349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.xm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4.xml"/><Relationship Id="rId5" Type="http://schemas.openxmlformats.org/officeDocument/2006/relationships/hyperlink" Target="https://dctm.humana.com/Mentor/xWeb/viewtopic.aspx?sChronicleID=0900092980e52dc8&amp;dl=0&amp;searchID=VI-8d89b6180454a19&amp;row=0&amp;mode=Mentor&amp;launchId=1607440236786" TargetMode="External"/><Relationship Id="rId4" Type="http://schemas.openxmlformats.org/officeDocument/2006/relationships/hyperlink" Target="https://dctm.humana.com/Mentor/xWeb/viewtopic.aspx?sChronicleID=0900092980f4034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5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56" y="1767840"/>
            <a:ext cx="3780448" cy="415975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5840" y="644871"/>
            <a:ext cx="707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Address Verification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DCC8011-AC0E-4593-82D6-8E6C2EA7D112}" type="datetime1">
              <a:rPr lang="en-US" smtClean="0"/>
              <a:t>2/6/2023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1246563">
            <a:off x="3836994" y="3312848"/>
            <a:ext cx="1302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Address Verification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815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" y="607070"/>
            <a:ext cx="825246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cs typeface="Aharoni" panose="02010803020104030203" pitchFamily="2" charset="-79"/>
              </a:rPr>
              <a:t>Change of address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49D4C0A-EFC3-4DE0-8B81-979B6F55A2E2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2050" name="Picture 2" descr="C:\Users\AFH5484\AppData\Local\Microsoft\Windows\Temporary Internet Files\Content.IE5\46RMDSK7\3342631519_06036505df_z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90" y="1130290"/>
            <a:ext cx="6690360" cy="501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12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0050" y="769650"/>
            <a:ext cx="824484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cs typeface="Aharoni" panose="02010803020104030203" pitchFamily="2" charset="-79"/>
              </a:rPr>
              <a:t>Authorized Callers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3B72D93-65AC-47E4-BE43-47A9D3F18E10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4098" name="Picture 2" descr="C:\Users\AFH5484\AppData\Local\Microsoft\Windows\Temporary Internet Files\Content.IE5\85P0K4DW\contract.sxchu_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74" y="1765933"/>
            <a:ext cx="4462586" cy="297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1960" y="5300990"/>
            <a:ext cx="824484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70C0"/>
                </a:solidFill>
                <a:cs typeface="Aharoni" panose="02010803020104030203" pitchFamily="2" charset="-79"/>
              </a:rPr>
              <a:t>Mentor: </a:t>
            </a:r>
            <a:r>
              <a:rPr lang="en-US" sz="2200" b="1" dirty="0">
                <a:solidFill>
                  <a:srgbClr val="0070C0"/>
                </a:solidFill>
              </a:rPr>
              <a:t>Demographic Changes for Medicare Overview, Who Can Request Demographic Changes, Member or Power of Attorney </a:t>
            </a:r>
            <a:endParaRPr lang="en-US" sz="2200" b="1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  <p:pic>
        <p:nvPicPr>
          <p:cNvPr id="3" name="Picture 2" descr="C:\Users\AFH5484\AppData\Local\Microsoft\Windows\Temporary Internet Files\Content.IE5\PJWYPVM4\3534516458_48e4e8595f_z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" y="1407793"/>
            <a:ext cx="2864644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9269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181609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7670" y="142496"/>
            <a:ext cx="832866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cs typeface="Aharoni" panose="02010803020104030203" pitchFamily="2" charset="-79"/>
              </a:rPr>
              <a:t>90 Day Address Verification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2B4448B-A827-4E6A-8C67-46997842308E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1445"/>
            <a:ext cx="9144000" cy="3989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582994" y="4454012"/>
            <a:ext cx="7561006" cy="6882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86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15849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7670" y="1047295"/>
            <a:ext cx="832866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cs typeface="Aharoni" panose="02010803020104030203" pitchFamily="2" charset="-79"/>
              </a:rPr>
              <a:t>When address does not match?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97E1EF4-D9BC-41A7-8DA0-E337904FF682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957" y="1570514"/>
            <a:ext cx="5365703" cy="35771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1010" y="5162095"/>
            <a:ext cx="8328660" cy="4308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70C0"/>
                </a:solidFill>
                <a:cs typeface="Aharoni" panose="02010803020104030203" pitchFamily="2" charset="-79"/>
              </a:rPr>
              <a:t>Mentor: </a:t>
            </a:r>
            <a:r>
              <a:rPr lang="en-US" sz="2200" b="1" dirty="0">
                <a:solidFill>
                  <a:srgbClr val="0070C0"/>
                </a:solidFill>
              </a:rPr>
              <a:t>Updating LI NET Member Address and Telephone Number</a:t>
            </a:r>
            <a:endParaRPr lang="en-US" sz="2200" b="1" dirty="0">
              <a:solidFill>
                <a:srgbClr val="0070C0"/>
              </a:solidFill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709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1010" y="414835"/>
            <a:ext cx="832866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cs typeface="Aharoni" panose="02010803020104030203" pitchFamily="2" charset="-79"/>
              </a:rPr>
              <a:t>Definitions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4B1A438-90EE-497E-B303-4FEF13DF7705}" type="datetime1">
              <a:rPr lang="en-US" smtClean="0"/>
              <a:t>2/6/2023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03832" y="1181678"/>
            <a:ext cx="1289304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Mailing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6876" y="1181678"/>
            <a:ext cx="1289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Residential</a:t>
            </a:r>
          </a:p>
        </p:txBody>
      </p:sp>
      <p:pic>
        <p:nvPicPr>
          <p:cNvPr id="1026" name="Picture 2" descr="C:\Users\AFH5484\AppData\Local\Microsoft\Windows\Temporary Internet Files\Content.IE5\85P0K4DW\House_Silhouette_(black)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81" y="1744980"/>
            <a:ext cx="2426951" cy="228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FH5484\AppData\Local\Microsoft\Windows\Temporary Internet Files\Content.IE5\FLIB3CLM\Anonymous-Mailbox-2-icon[1]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800"/>
                    </a14:imgEffect>
                    <a14:imgEffect>
                      <a14:saturation sa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557" y="2008681"/>
            <a:ext cx="1905014" cy="190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52572" y="4349461"/>
            <a:ext cx="1289304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Mailing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1876" y="4349461"/>
            <a:ext cx="1289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Residential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5802" y="5043137"/>
            <a:ext cx="466572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When</a:t>
            </a:r>
            <a:r>
              <a:rPr lang="en-US" b="1" dirty="0"/>
              <a:t> CI PEDM </a:t>
            </a:r>
            <a:r>
              <a:rPr lang="en-US" dirty="0"/>
              <a:t>Mailing/Residential field is filled out, it is the same location.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271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15340" y="167640"/>
            <a:ext cx="742188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Aharoni" panose="02010803020104030203" pitchFamily="2" charset="-79"/>
              </a:rPr>
              <a:t>Navigate to CI PATR screen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3D18FEA-57D2-44E5-87FE-41675EAAC186}" type="datetime1">
              <a:rPr lang="en-US" smtClean="0"/>
              <a:t>2/6/2023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15340" y="937260"/>
            <a:ext cx="244602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Hod Mod 4 on Desktop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15340" y="2011735"/>
            <a:ext cx="2446020" cy="8382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PAPI: Select (</a:t>
            </a:r>
            <a:r>
              <a:rPr lang="en-US" sz="2400" b="1" i="1" dirty="0"/>
              <a:t>S</a:t>
            </a:r>
            <a:r>
              <a:rPr lang="en-US" sz="2400" b="1" dirty="0"/>
              <a:t>) Active Package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5340" y="3093414"/>
            <a:ext cx="2446020" cy="108204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Type </a:t>
            </a:r>
            <a:r>
              <a:rPr lang="en-US" sz="2400" b="1" i="1" dirty="0"/>
              <a:t>PATR</a:t>
            </a:r>
            <a:r>
              <a:rPr lang="en-US" sz="2400" b="1" dirty="0"/>
              <a:t> on command line &lt;enter&gt;	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5340" y="4406592"/>
            <a:ext cx="2446020" cy="155224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Create a task for existing member on PATR screen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94037" y="2875270"/>
            <a:ext cx="2611763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Address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57847" y="883920"/>
            <a:ext cx="2647954" cy="168402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May be updated without verifying with CMS (</a:t>
            </a:r>
            <a:r>
              <a:rPr lang="en-US" sz="2400" b="1" dirty="0" err="1"/>
              <a:t>MARx</a:t>
            </a:r>
            <a:r>
              <a:rPr lang="en-US" sz="2400" b="1" dirty="0"/>
              <a:t>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0" y="937260"/>
            <a:ext cx="2169577" cy="515112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5694037" y="4137660"/>
            <a:ext cx="2651759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Phone numbers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72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C67A3E6-BCF2-43EA-A68B-C94C6F445939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48" y="1059180"/>
            <a:ext cx="5556504" cy="5013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3748" y="228183"/>
            <a:ext cx="5555319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Mentor:</a:t>
            </a:r>
          </a:p>
          <a:p>
            <a:pPr algn="ctr"/>
            <a:r>
              <a:rPr lang="en-US" sz="2400" b="1" dirty="0"/>
              <a:t>Creating a Work Task on the PATR Screen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261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D7D088-A4B8-6144-9B43-2396E86BAC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Creating a Task in PATR</a:t>
            </a:r>
            <a:endParaRPr lang="uk-UA" dirty="0"/>
          </a:p>
          <a:p>
            <a:pPr lvl="1"/>
            <a:r>
              <a:rPr lang="en-US" dirty="0"/>
              <a:t>“If you don’t PATR it don’t matter” – Unknown</a:t>
            </a:r>
            <a:endParaRPr lang="uk-UA" dirty="0"/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9750B3F-45CE-5143-95C6-FB1B834B0F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Accessing the  the PEDM screen</a:t>
            </a:r>
            <a:endParaRPr lang="uk-UA" dirty="0"/>
          </a:p>
          <a:p>
            <a:pPr lvl="1"/>
            <a:r>
              <a:rPr lang="en-US" dirty="0"/>
              <a:t>. </a:t>
            </a:r>
            <a:endParaRPr lang="uk-UA" dirty="0"/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C9CCDE3-3A68-0A47-82AC-5014DE3FA6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Updating the Address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402383A-9F03-0041-ABB8-9E5A1206290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|</a:t>
            </a:r>
            <a:r>
              <a:rPr lang="en-US"/>
              <a:t> </a:t>
            </a:r>
            <a:fld id="{37D409AB-2201-4E18-8A34-C31753AD9B06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910" y="2457451"/>
            <a:ext cx="680741" cy="6675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649" y="2489071"/>
            <a:ext cx="638212" cy="5930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8988" y="2457451"/>
            <a:ext cx="666254" cy="6662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1845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00B0F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29" y="1864851"/>
            <a:ext cx="4641873" cy="31137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400" y="5111937"/>
            <a:ext cx="9118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1488" lvl="1" indent="-1285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Press </a:t>
            </a:r>
            <a:r>
              <a:rPr lang="en-US" sz="1600" b="1" dirty="0"/>
              <a:t>F4</a:t>
            </a:r>
          </a:p>
          <a:p>
            <a:pPr marL="471488" lvl="1" indent="-12858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PEMN</a:t>
            </a:r>
            <a:r>
              <a:rPr lang="en-US" sz="1600" dirty="0"/>
              <a:t> screen displays and you will select the </a:t>
            </a:r>
            <a:r>
              <a:rPr lang="en-US" sz="1600" b="1" dirty="0"/>
              <a:t>PEDM</a:t>
            </a:r>
            <a:r>
              <a:rPr lang="en-US" sz="1600" dirty="0"/>
              <a:t> screen from the list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1600" i="1" dirty="0"/>
              <a:t>Note: If the little angry man icon appears select the CTRL key to begin typing again.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5F271-2023-BD40-8BEF-73FA0C06DE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|</a:t>
            </a:r>
            <a:r>
              <a:rPr lang="en-US"/>
              <a:t> </a:t>
            </a:r>
            <a:fld id="{37D409AB-2201-4E18-8A34-C31753AD9B06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0764A-BFD3-2D4A-AA1A-F8D04F88DA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0488"/>
            <a:ext cx="9144000" cy="64611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Creating a Task in PATR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0172" y="580349"/>
            <a:ext cx="666365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updating an address you have to create a work task in </a:t>
            </a:r>
            <a:r>
              <a:rPr lang="en-US" b="1" dirty="0"/>
              <a:t>PATR</a:t>
            </a:r>
          </a:p>
          <a:p>
            <a:endParaRPr 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25400" y="1016014"/>
            <a:ext cx="866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488" lvl="1" indent="-128588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Insert the members MBI on the </a:t>
            </a:r>
            <a:r>
              <a:rPr lang="en-US" sz="1600" b="1" dirty="0"/>
              <a:t>PAPI</a:t>
            </a:r>
            <a:r>
              <a:rPr lang="en-US" sz="1600" dirty="0"/>
              <a:t> screen first then toggle over to the </a:t>
            </a:r>
            <a:r>
              <a:rPr lang="en-US" sz="1600" b="1" dirty="0"/>
              <a:t>PATR</a:t>
            </a:r>
            <a:r>
              <a:rPr lang="en-US" sz="1600" dirty="0"/>
              <a:t> screen.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5" y="5923238"/>
            <a:ext cx="408143" cy="1909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0" y="1384528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71488" lvl="1" indent="-128588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Fill out the appropriate fields: </a:t>
            </a:r>
          </a:p>
          <a:p>
            <a:pPr marL="1085850" lvl="2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dirty="0"/>
              <a:t>Request Signature Dt </a:t>
            </a:r>
            <a:r>
              <a:rPr lang="en-US" sz="1600" dirty="0"/>
              <a:t>-  </a:t>
            </a:r>
            <a:r>
              <a:rPr lang="en-US" sz="1600" b="1" i="1" dirty="0"/>
              <a:t>01/01/2003</a:t>
            </a:r>
            <a:r>
              <a:rPr lang="en-US" sz="1600" dirty="0"/>
              <a:t> </a:t>
            </a:r>
          </a:p>
          <a:p>
            <a:pPr marL="1085850" lvl="2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dirty="0"/>
              <a:t>ECN-</a:t>
            </a:r>
            <a:r>
              <a:rPr lang="en-US" sz="1600" dirty="0"/>
              <a:t> </a:t>
            </a:r>
            <a:r>
              <a:rPr lang="en-US" sz="1600" b="1" i="1" dirty="0"/>
              <a:t>444444444</a:t>
            </a:r>
          </a:p>
          <a:p>
            <a:pPr marL="1085850" lvl="2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dirty="0"/>
              <a:t>Communication / Doc Type </a:t>
            </a:r>
            <a:r>
              <a:rPr lang="en-US" sz="1600" dirty="0"/>
              <a:t>– </a:t>
            </a:r>
            <a:r>
              <a:rPr lang="en-US" sz="1600" b="1" i="1" dirty="0"/>
              <a:t>010</a:t>
            </a:r>
          </a:p>
          <a:p>
            <a:pPr marL="1085850" lvl="2" indent="-28575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dirty="0"/>
              <a:t>Enrollment Group ID </a:t>
            </a:r>
            <a:r>
              <a:rPr lang="en-US" sz="1600" dirty="0"/>
              <a:t>– either:</a:t>
            </a:r>
          </a:p>
          <a:p>
            <a:pPr marL="1543050" lvl="3" indent="-285750">
              <a:buFont typeface="Wingdings" panose="05000000000000000000" pitchFamily="2" charset="2"/>
              <a:buChar char="ü"/>
            </a:pPr>
            <a:r>
              <a:rPr lang="en-US" sz="1600" dirty="0"/>
              <a:t>247318 (Non-NY)</a:t>
            </a:r>
          </a:p>
          <a:p>
            <a:pPr marL="1543050" lvl="3" indent="-285750">
              <a:buFont typeface="Wingdings" panose="05000000000000000000" pitchFamily="2" charset="2"/>
              <a:buChar char="ü"/>
            </a:pPr>
            <a:r>
              <a:rPr lang="en-US" sz="1600" dirty="0"/>
              <a:t>247321 (NY)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0" y="4288709"/>
            <a:ext cx="4251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1488" lvl="1" indent="-128588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Please be sure to pull process </a:t>
            </a:r>
            <a:r>
              <a:rPr lang="en-US" sz="1600" dirty="0">
                <a:solidFill>
                  <a:schemeClr val="accent1"/>
                </a:solidFill>
                <a:hlinkClick r:id="rId6"/>
              </a:rPr>
              <a:t>Creating a Work Task on the PATR Screen 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to make sure everything is entered correctly.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555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54" y="1296648"/>
            <a:ext cx="6393283" cy="36468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34951"/>
            <a:ext cx="9144000" cy="61874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Changing the Address in the PEDM Screen</a:t>
            </a:r>
          </a:p>
        </p:txBody>
      </p:sp>
      <p:sp>
        <p:nvSpPr>
          <p:cNvPr id="6" name="Rectangle 5"/>
          <p:cNvSpPr/>
          <p:nvPr/>
        </p:nvSpPr>
        <p:spPr>
          <a:xfrm>
            <a:off x="2803123" y="2300445"/>
            <a:ext cx="6312714" cy="68088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355369" y="3600725"/>
            <a:ext cx="3640975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350" dirty="0"/>
          </a:p>
          <a:p>
            <a:endParaRPr lang="en-US" sz="1350" dirty="0"/>
          </a:p>
        </p:txBody>
      </p:sp>
      <p:grpSp>
        <p:nvGrpSpPr>
          <p:cNvPr id="15" name="Group 14" title="Info Call Out">
            <a:extLst>
              <a:ext uri="{FF2B5EF4-FFF2-40B4-BE49-F238E27FC236}">
                <a16:creationId xmlns:a16="http://schemas.microsoft.com/office/drawing/2014/main" id="{1502CE7E-7DA1-E949-9641-6A27C54E08AD}"/>
              </a:ext>
            </a:extLst>
          </p:cNvPr>
          <p:cNvGrpSpPr/>
          <p:nvPr/>
        </p:nvGrpSpPr>
        <p:grpSpPr>
          <a:xfrm>
            <a:off x="66675" y="5219700"/>
            <a:ext cx="2902008" cy="615892"/>
            <a:chOff x="-2743199" y="3695696"/>
            <a:chExt cx="6858002" cy="1295405"/>
          </a:xfrm>
        </p:grpSpPr>
        <p:sp>
          <p:nvSpPr>
            <p:cNvPr id="16" name="Process 21">
              <a:extLst>
                <a:ext uri="{FF2B5EF4-FFF2-40B4-BE49-F238E27FC236}">
                  <a16:creationId xmlns:a16="http://schemas.microsoft.com/office/drawing/2014/main" id="{7CFF0B63-9EE4-EA46-9A3B-44858A1F61A0}"/>
                </a:ext>
              </a:extLst>
            </p:cNvPr>
            <p:cNvSpPr/>
            <p:nvPr/>
          </p:nvSpPr>
          <p:spPr>
            <a:xfrm>
              <a:off x="-2743199" y="3695700"/>
              <a:ext cx="1295400" cy="1295401"/>
            </a:xfrm>
            <a:prstGeom prst="flowChartProcess">
              <a:avLst/>
            </a:prstGeom>
            <a:solidFill>
              <a:schemeClr val="accent1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 title="Lightbulb icon">
              <a:extLst>
                <a:ext uri="{FF2B5EF4-FFF2-40B4-BE49-F238E27FC236}">
                  <a16:creationId xmlns:a16="http://schemas.microsoft.com/office/drawing/2014/main" id="{A3465D0A-BBB1-D441-9113-1C61F7210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497570" y="3847745"/>
              <a:ext cx="804141" cy="991311"/>
            </a:xfrm>
            <a:prstGeom prst="rect">
              <a:avLst/>
            </a:prstGeom>
          </p:spPr>
        </p:pic>
        <p:sp>
          <p:nvSpPr>
            <p:cNvPr id="18" name="Process 23">
              <a:extLst>
                <a:ext uri="{FF2B5EF4-FFF2-40B4-BE49-F238E27FC236}">
                  <a16:creationId xmlns:a16="http://schemas.microsoft.com/office/drawing/2014/main" id="{19A471D1-3CA5-5C47-912C-A2662706EA96}"/>
                </a:ext>
              </a:extLst>
            </p:cNvPr>
            <p:cNvSpPr/>
            <p:nvPr/>
          </p:nvSpPr>
          <p:spPr>
            <a:xfrm>
              <a:off x="-1447798" y="3695696"/>
              <a:ext cx="5562601" cy="1295402"/>
            </a:xfrm>
            <a:prstGeom prst="flowChartProcess">
              <a:avLst/>
            </a:prstGeom>
            <a:solidFill>
              <a:schemeClr val="bg2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lvl="1" algn="ctr"/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90198" y="5288972"/>
            <a:ext cx="2249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Notate the updated address you are changing in your CRM notes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615" y="1387760"/>
            <a:ext cx="24705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Verify with the caller their correct address and spelling </a:t>
            </a:r>
          </a:p>
          <a:p>
            <a:endParaRPr lang="en-US" dirty="0">
              <a:latin typeface="+mj-lt"/>
            </a:endParaRPr>
          </a:p>
          <a:p>
            <a:r>
              <a:rPr lang="en-US" dirty="0"/>
              <a:t>You will need to change the Address, Zip Code, FIPS County Code, City and State. All this information is located in the field highlighted. </a:t>
            </a:r>
            <a:endParaRPr lang="en-US" sz="13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032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179" y="1225836"/>
            <a:ext cx="5941265" cy="33889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5664"/>
            <a:ext cx="9144000" cy="58346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Updating the Address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803" y="2144128"/>
            <a:ext cx="5941265" cy="6858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509" y="4683060"/>
            <a:ext cx="873505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Once all changes have been made press </a:t>
            </a:r>
            <a:r>
              <a:rPr lang="en-US" sz="1600" b="1" dirty="0"/>
              <a:t>F11</a:t>
            </a:r>
            <a:r>
              <a:rPr lang="en-US" sz="1600" dirty="0"/>
              <a:t> you should then get a message at the bottom of the screen saying the changes were successful.</a:t>
            </a:r>
            <a:endParaRPr lang="en-US" sz="1600" i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i="1" dirty="0"/>
              <a:t>NOTE</a:t>
            </a:r>
            <a:r>
              <a:rPr lang="en-US" sz="1600" i="1" dirty="0"/>
              <a:t>: Advise the member to contact their local Post Office to receive all forwarding mail at their new address. Also advise them to contact SSA/Medicare to update their address in those systems as well.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975" y="647700"/>
            <a:ext cx="86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 the correct information in the appropriate fields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0972" y="1701172"/>
            <a:ext cx="8620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/>
              <a:t>To find the FIPS County Code</a:t>
            </a:r>
            <a:r>
              <a:rPr lang="en-US" sz="1600" dirty="0"/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346" y="2292667"/>
            <a:ext cx="26286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Tab to the </a:t>
            </a:r>
            <a:r>
              <a:rPr lang="en-US" sz="1600" b="1" dirty="0"/>
              <a:t>FIPS </a:t>
            </a:r>
            <a:r>
              <a:rPr lang="en-US" sz="1600" b="1" dirty="0" err="1"/>
              <a:t>Cnty</a:t>
            </a:r>
            <a:r>
              <a:rPr lang="en-US" sz="1600" b="1" dirty="0"/>
              <a:t> Cd </a:t>
            </a:r>
            <a:r>
              <a:rPr lang="en-US" sz="1600" dirty="0"/>
              <a:t>field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Press </a:t>
            </a:r>
            <a:r>
              <a:rPr lang="en-US" sz="1600" b="1" dirty="0"/>
              <a:t>F10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Choose the county within the zip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Press </a:t>
            </a:r>
            <a:r>
              <a:rPr lang="en-US" sz="1600" b="1" dirty="0"/>
              <a:t>F4</a:t>
            </a:r>
            <a:r>
              <a:rPr lang="en-US" sz="1600" dirty="0"/>
              <a:t> to display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/>
              <a:t>Press </a:t>
            </a:r>
            <a:r>
              <a:rPr lang="en-US" sz="1600" b="1" dirty="0"/>
              <a:t>F9</a:t>
            </a:r>
            <a:r>
              <a:rPr lang="en-US" sz="1600" dirty="0"/>
              <a:t> to return to </a:t>
            </a:r>
            <a:r>
              <a:rPr lang="en-US" sz="1600" b="1" dirty="0"/>
              <a:t>PEDM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3814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E32CEA-5468-604E-B9B1-D81139DFBC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lvl="1" indent="0" algn="ctr">
              <a:buNone/>
            </a:pPr>
            <a:r>
              <a:rPr lang="en-US" sz="3300" dirty="0">
                <a:solidFill>
                  <a:schemeClr val="bg1"/>
                </a:solidFill>
              </a:rPr>
              <a:t>Mentor Documents</a:t>
            </a:r>
          </a:p>
          <a:p>
            <a:pPr marL="342900" lvl="1" indent="0" algn="ctr">
              <a:buNone/>
            </a:pPr>
            <a:endParaRPr lang="en-US" sz="3300" dirty="0">
              <a:solidFill>
                <a:schemeClr val="accent2"/>
              </a:solidFill>
            </a:endParaRPr>
          </a:p>
          <a:p>
            <a:pPr marL="342900" lvl="1" indent="0" algn="ctr">
              <a:buNone/>
            </a:pPr>
            <a:r>
              <a:rPr lang="en-US" dirty="0">
                <a:solidFill>
                  <a:schemeClr val="accent1"/>
                </a:solidFill>
                <a:hlinkClick r:id="rId4"/>
              </a:rPr>
              <a:t>Creating a Work Task on the PATR Screen </a:t>
            </a:r>
            <a:endParaRPr lang="en-US" dirty="0">
              <a:solidFill>
                <a:schemeClr val="accent1"/>
              </a:solidFill>
            </a:endParaRPr>
          </a:p>
          <a:p>
            <a:pPr marL="342900" lvl="1" indent="0" algn="ctr">
              <a:buNone/>
            </a:pPr>
            <a:r>
              <a:rPr lang="en-US" dirty="0">
                <a:solidFill>
                  <a:schemeClr val="accent1"/>
                </a:solidFill>
                <a:hlinkClick r:id="rId5"/>
              </a:rPr>
              <a:t>Updating LI NET Member Address and Telephone Number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754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32560" y="358140"/>
            <a:ext cx="6134100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cs typeface="Aharoni" panose="02010803020104030203" pitchFamily="2" charset="-79"/>
              </a:rPr>
              <a:t>Learning Center</a:t>
            </a:r>
          </a:p>
          <a:p>
            <a:pPr algn="ctr"/>
            <a:r>
              <a:rPr lang="en-US" sz="2400" b="1" dirty="0">
                <a:cs typeface="Aharoni" panose="02010803020104030203" pitchFamily="2" charset="-79"/>
              </a:rPr>
              <a:t>CI 203305-Create Manual Task in PATR-eMOD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EFE8CA7-1DB7-4DBD-B2A2-088CF4562067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94" y="2110740"/>
            <a:ext cx="7677912" cy="36271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6507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A4F73BC-5841-4A50-ABAB-8A07391F3A06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0" y="742717"/>
            <a:ext cx="8535140" cy="5372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430" y="297180"/>
            <a:ext cx="853514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CI PEDM</a:t>
            </a:r>
            <a:r>
              <a:rPr lang="en-US" dirty="0"/>
              <a:t>: Person Demographics 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430" y="5191953"/>
            <a:ext cx="8535140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b="1" dirty="0"/>
          </a:p>
          <a:p>
            <a:pPr algn="ctr"/>
            <a:r>
              <a:rPr lang="en-US" b="1" dirty="0"/>
              <a:t>Mentor</a:t>
            </a:r>
            <a:r>
              <a:rPr lang="en-US" dirty="0"/>
              <a:t>:  Medicare and Medicaid Address Entry Standards</a:t>
            </a:r>
          </a:p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6475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FH5484\AppData\Local\Microsoft\Windows\Temporary Internet Files\Content.IE5\2YAVA8JZ\800px-Schuyler,_Nebraska_post_office_interior_boxe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78E75AB-A37A-463D-AC7C-406960356F31}" type="datetime1">
              <a:rPr lang="en-US" smtClean="0"/>
              <a:t>2/6/2023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05400" y="3850833"/>
            <a:ext cx="2514600" cy="1477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Remember: </a:t>
            </a:r>
          </a:p>
          <a:p>
            <a:pPr algn="ctr"/>
            <a:r>
              <a:rPr lang="en-US" b="1" dirty="0"/>
              <a:t>Post Office Box </a:t>
            </a:r>
          </a:p>
          <a:p>
            <a:pPr algn="ctr"/>
            <a:r>
              <a:rPr lang="en-US" b="1" dirty="0"/>
              <a:t>cannot be used as a </a:t>
            </a:r>
          </a:p>
          <a:p>
            <a:pPr algn="ctr"/>
            <a:r>
              <a:rPr lang="en-US" b="1" dirty="0"/>
              <a:t>Permanent </a:t>
            </a:r>
          </a:p>
          <a:p>
            <a:pPr algn="ctr"/>
            <a:r>
              <a:rPr lang="en-US" b="1" dirty="0"/>
              <a:t>Residential Address!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169" y="194253"/>
            <a:ext cx="6241321" cy="1303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2229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3990" y="137160"/>
            <a:ext cx="61341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cs typeface="Aharoni" panose="02010803020104030203" pitchFamily="2" charset="-79"/>
              </a:rPr>
              <a:t>Q&amp;A Session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E2380E5-8ECB-4F2E-A1CA-F30FCAA072A2}" type="datetime1">
              <a:rPr lang="en-US" smtClean="0"/>
              <a:t>2/6/2023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95350"/>
            <a:ext cx="7802880" cy="52044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491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89" y="659793"/>
            <a:ext cx="8000999" cy="53366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C39CC-EE39-D443-B36F-C90C146C805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87340" y="2217420"/>
            <a:ext cx="2834640" cy="954107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perspectiveContrastingLeftFacing"/>
            <a:lightRig rig="threePt" dir="t"/>
          </a:scene3d>
        </p:spPr>
        <p:style>
          <a:lnRef idx="2">
            <a:schemeClr val="accent2"/>
          </a:lnRef>
          <a:fillRef idx="1003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cs typeface="Aharoni" panose="02010803020104030203" pitchFamily="2" charset="-79"/>
              </a:rPr>
              <a:t>Any temp moves OSA questions? 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4A8F864-8CB6-4D7E-9EC0-663BBD4FCB0F}" type="datetime1">
              <a:rPr lang="en-US" smtClean="0"/>
              <a:t>2/6/2023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7226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HUM_PPT_WICONS_100213" val="YtK5NgNw"/>
  <p:tag name="ARTICULATE_SLIDE_COUNT" val="1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hum_ppt_wicons_100213">
  <a:themeElements>
    <a:clrScheme name="Custom 2">
      <a:dk1>
        <a:srgbClr val="1A1812"/>
      </a:dk1>
      <a:lt1>
        <a:srgbClr val="FFFFFF"/>
      </a:lt1>
      <a:dk2>
        <a:srgbClr val="FFFFFF"/>
      </a:dk2>
      <a:lt2>
        <a:srgbClr val="5C9A1B"/>
      </a:lt2>
      <a:accent1>
        <a:srgbClr val="5C9A1B"/>
      </a:accent1>
      <a:accent2>
        <a:srgbClr val="1D5B2D"/>
      </a:accent2>
      <a:accent3>
        <a:srgbClr val="1A1812"/>
      </a:accent3>
      <a:accent4>
        <a:srgbClr val="AA005F"/>
      </a:accent4>
      <a:accent5>
        <a:srgbClr val="D5D5D5"/>
      </a:accent5>
      <a:accent6>
        <a:srgbClr val="5C9A1B"/>
      </a:accent6>
      <a:hlink>
        <a:srgbClr val="AA005F"/>
      </a:hlink>
      <a:folHlink>
        <a:srgbClr val="D5D5D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54000">
              <a:schemeClr val="accent1"/>
            </a:gs>
            <a:gs pos="100000">
              <a:schemeClr val="accent2">
                <a:lumMod val="100000"/>
              </a:schemeClr>
            </a:gs>
          </a:gsLst>
          <a:lin ang="5400000" scaled="0"/>
        </a:gradFill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hum_ppt_wicons_100213</Template>
  <TotalTime>3057</TotalTime>
  <Words>558</Words>
  <Application>Microsoft Office PowerPoint</Application>
  <PresentationFormat>On-screen Show (4:3)</PresentationFormat>
  <Paragraphs>114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BentonSansF Book</vt:lpstr>
      <vt:lpstr>Calibri</vt:lpstr>
      <vt:lpstr>Wingdings</vt:lpstr>
      <vt:lpstr>hum_ppt_wicons_100213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Creating a Task in PATR </vt:lpstr>
      <vt:lpstr>Changing the Address in the PEDM Screen</vt:lpstr>
      <vt:lpstr>Updating the Address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Humana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can be either two or three lines and appear here</dc:title>
  <dc:creator>Amy Hinrichs</dc:creator>
  <cp:lastModifiedBy>David Cripe</cp:lastModifiedBy>
  <cp:revision>212</cp:revision>
  <cp:lastPrinted>2011-08-26T16:01:27Z</cp:lastPrinted>
  <dcterms:created xsi:type="dcterms:W3CDTF">2014-07-03T13:50:56Z</dcterms:created>
  <dcterms:modified xsi:type="dcterms:W3CDTF">2023-02-06T19:07:34Z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523dd6bd-235b-475f-aa4d-897e5b812a67</vt:lpwstr>
  </property>
  <property fmtid="{D5CDD505-2E9C-101B-9397-08002B2CF9AE}" pid="3" name="ScannedBy">
    <vt:lpwstr>TCS-ContentScanned</vt:lpwstr>
  </property>
  <property fmtid="{D5CDD505-2E9C-101B-9397-08002B2CF9AE}" pid="4" name="HumanaClassification">
    <vt:lpwstr>I</vt:lpwstr>
  </property>
  <property fmtid="{D5CDD505-2E9C-101B-9397-08002B2CF9AE}" pid="5" name="ArticulateGUID">
    <vt:lpwstr>B7FCD714-DD2E-4415-831C-5ECE8640C9CE</vt:lpwstr>
  </property>
  <property fmtid="{D5CDD505-2E9C-101B-9397-08002B2CF9AE}" pid="6" name="ArticulatePath">
    <vt:lpwstr>Calls 202682-Address Verification and Temp Moves PPT-SPM</vt:lpwstr>
  </property>
  <property fmtid="{D5CDD505-2E9C-101B-9397-08002B2CF9AE}" pid="7" name="MSIP_Label_f15c982b-5a04-4b71-81f8-5aa3405e2654_Enabled">
    <vt:lpwstr>true</vt:lpwstr>
  </property>
  <property fmtid="{D5CDD505-2E9C-101B-9397-08002B2CF9AE}" pid="8" name="MSIP_Label_f15c982b-5a04-4b71-81f8-5aa3405e2654_SetDate">
    <vt:lpwstr>2023-02-06T16:48:36Z</vt:lpwstr>
  </property>
  <property fmtid="{D5CDD505-2E9C-101B-9397-08002B2CF9AE}" pid="9" name="MSIP_Label_f15c982b-5a04-4b71-81f8-5aa3405e2654_Method">
    <vt:lpwstr>Standard</vt:lpwstr>
  </property>
  <property fmtid="{D5CDD505-2E9C-101B-9397-08002B2CF9AE}" pid="10" name="MSIP_Label_f15c982b-5a04-4b71-81f8-5aa3405e2654_Name">
    <vt:lpwstr>CONFIDENTIAL</vt:lpwstr>
  </property>
  <property fmtid="{D5CDD505-2E9C-101B-9397-08002B2CF9AE}" pid="11" name="MSIP_Label_f15c982b-5a04-4b71-81f8-5aa3405e2654_SiteId">
    <vt:lpwstr>56c62bbe-8598-4b85-9e51-1ca753fa50f2</vt:lpwstr>
  </property>
  <property fmtid="{D5CDD505-2E9C-101B-9397-08002B2CF9AE}" pid="12" name="MSIP_Label_f15c982b-5a04-4b71-81f8-5aa3405e2654_ActionId">
    <vt:lpwstr>49481ffa-4b0b-43f8-9f1a-f776c172c9f5</vt:lpwstr>
  </property>
  <property fmtid="{D5CDD505-2E9C-101B-9397-08002B2CF9AE}" pid="13" name="MSIP_Label_f15c982b-5a04-4b71-81f8-5aa3405e2654_ContentBits">
    <vt:lpwstr>0</vt:lpwstr>
  </property>
</Properties>
</file>